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mfortaa Bold" charset="1" panose="00000800000000000000"/>
      <p:regular r:id="rId24"/>
    </p:embeddedFont>
    <p:embeddedFont>
      <p:font typeface="Raleway Bold" charset="1" panose="00000000000000000000"/>
      <p:regular r:id="rId25"/>
    </p:embeddedFont>
    <p:embeddedFont>
      <p:font typeface="Raleway Medium" charset="1" panose="00000000000000000000"/>
      <p:regular r:id="rId26"/>
    </p:embeddedFont>
    <p:embeddedFont>
      <p:font typeface="Raleway" charset="1" panose="00000000000000000000"/>
      <p:regular r:id="rId29"/>
    </p:embeddedFont>
    <p:embeddedFont>
      <p:font typeface="Consolas" charset="1" panose="020B060902020403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126242" y="-705912"/>
            <a:ext cx="8161758" cy="12242637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01329" y="2212201"/>
            <a:ext cx="8442746" cy="293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3"/>
              </a:lnSpc>
            </a:pPr>
            <a:r>
              <a:rPr lang="en-US" sz="6202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Job Skill Demand — Trend Analysis &amp; Forecasting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124" y="6208587"/>
            <a:ext cx="7512127" cy="246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6256" indent="-263128" lvl="1">
              <a:lnSpc>
                <a:spcPts val="3936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Kaggle LinkedIn Job Postings </a:t>
            </a:r>
          </a:p>
          <a:p>
            <a:pPr algn="just" marL="526256" indent="-263128" lvl="1">
              <a:lnSpc>
                <a:spcPts val="3936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Author: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Kirti Gupta </a:t>
            </a:r>
          </a:p>
          <a:p>
            <a:pPr algn="just" marL="526256" indent="-263128" lvl="1">
              <a:lnSpc>
                <a:spcPts val="3936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Date: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August 2025</a:t>
            </a:r>
          </a:p>
          <a:p>
            <a:pPr algn="just" marL="526256" indent="-263128" lvl="1">
              <a:lnSpc>
                <a:spcPts val="3936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Course: Minor in AI</a:t>
            </a:r>
          </a:p>
          <a:p>
            <a:pPr algn="just">
              <a:lnSpc>
                <a:spcPts val="3937"/>
              </a:lnSpc>
            </a:pPr>
          </a:p>
          <a:p>
            <a:pPr algn="just">
              <a:lnSpc>
                <a:spcPts val="393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8284" y="522919"/>
            <a:ext cx="16980703" cy="9164006"/>
            <a:chOff x="0" y="0"/>
            <a:chExt cx="22640937" cy="12218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40937" cy="12218675"/>
            </a:xfrm>
            <a:custGeom>
              <a:avLst/>
              <a:gdLst/>
              <a:ahLst/>
              <a:cxnLst/>
              <a:rect r="r" b="b" t="t" l="l"/>
              <a:pathLst>
                <a:path h="12218675" w="22640937">
                  <a:moveTo>
                    <a:pt x="0" y="0"/>
                  </a:moveTo>
                  <a:lnTo>
                    <a:pt x="22640937" y="0"/>
                  </a:lnTo>
                  <a:lnTo>
                    <a:pt x="22640937" y="12218675"/>
                  </a:lnTo>
                  <a:lnTo>
                    <a:pt x="0" y="12218675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01329" y="931316"/>
            <a:ext cx="1608534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4"/>
              </a:lnSpc>
            </a:pPr>
            <a:r>
              <a:rPr lang="en-US" b="true" sz="549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ADVANCED BASELINES </a:t>
            </a:r>
          </a:p>
          <a:p>
            <a:pPr algn="ctr">
              <a:lnSpc>
                <a:spcPts val="6875"/>
              </a:lnSpc>
            </a:pPr>
            <a:r>
              <a:rPr lang="en-US" b="true" sz="5500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(ROLLING CROSS-VALIDATION)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329" y="3782466"/>
            <a:ext cx="16085344" cy="11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further refine our forecasting capabilities, we adopted rolling cross-validation with more sophisticated models: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329" y="5143649"/>
            <a:ext cx="16085344" cy="11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Models: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Adaptive CV with ARIMA, SES, Naive, and MA(7) models, dynamically adjusting to time-series characteristics.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1329" y="6261050"/>
            <a:ext cx="16085344" cy="11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Windows: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Utilized both daily and weekly windows, with forecasting horizons ranging from 3 to 7 days, capturing short-term variability.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329" y="7378452"/>
            <a:ext cx="16085344" cy="61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Example: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For "Health Care Provider" skill, SES demonstrated superior performance with an MAE of 1194.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329" y="7992219"/>
            <a:ext cx="16085344" cy="61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5" indent="-183803" lvl="1">
              <a:lnSpc>
                <a:spcPts val="3937"/>
              </a:lnSpc>
              <a:buFont typeface="Arial"/>
              <a:buChar char="•"/>
            </a:pPr>
            <a:r>
              <a:rPr lang="en-US" b="true" sz="2437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Results:</a:t>
            </a:r>
            <a:r>
              <a:rPr lang="en-US" b="true" sz="2437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 excerpt from the adaptive results table highlights key performance metrics.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85156" y="990600"/>
            <a:ext cx="9458488" cy="86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b="true" sz="5487" u="sng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PROPHET FORECASTING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8401" y="2180538"/>
            <a:ext cx="15740657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62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"Prophet, developed by Facebook, is designed for forecasting time series data based on an additive model where non-linear trends are fit with yearly, weekly, and daily seasonality, plus holiday effects."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8940" y="2496741"/>
            <a:ext cx="38100" cy="2147739"/>
            <a:chOff x="0" y="0"/>
            <a:chExt cx="50800" cy="2863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2863596"/>
            </a:xfrm>
            <a:custGeom>
              <a:avLst/>
              <a:gdLst/>
              <a:ahLst/>
              <a:cxnLst/>
              <a:rect r="r" b="b" t="t" l="l"/>
              <a:pathLst>
                <a:path h="2863596" w="50800">
                  <a:moveTo>
                    <a:pt x="0" y="0"/>
                  </a:moveTo>
                  <a:lnTo>
                    <a:pt x="50800" y="0"/>
                  </a:lnTo>
                  <a:lnTo>
                    <a:pt x="50800" y="2863596"/>
                  </a:lnTo>
                  <a:lnTo>
                    <a:pt x="0" y="2863596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843411"/>
            <a:ext cx="16190119" cy="104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612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applied Facebook's Prophet model for its robustness with time series data, especially for daily patterns: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22747"/>
            <a:ext cx="16190119" cy="104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4236"/>
              </a:lnSpc>
              <a:buFont typeface="Arial"/>
              <a:buChar char="•"/>
            </a:pPr>
            <a:r>
              <a:rPr lang="en-US" b="true" sz="26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Core Skills:</a:t>
            </a:r>
            <a:r>
              <a:rPr lang="en-US" b="true" sz="2612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Forecasts were tailored for essential skills such as Writing/Editing, QA, Accounting, Engineering, and IT.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308345"/>
            <a:ext cx="16190119" cy="104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4236"/>
              </a:lnSpc>
              <a:buFont typeface="Arial"/>
              <a:buChar char="•"/>
            </a:pPr>
            <a:r>
              <a:rPr lang="en-US" b="true" sz="26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Metrics:</a:t>
            </a:r>
            <a:r>
              <a:rPr lang="en-US" b="true" sz="2612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Daily MAE, RMSE, sMAPE, and Mean Absolute Scaled Error (MASE) were computed to assess accuracy.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040" y="7493942"/>
            <a:ext cx="16190119" cy="104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997" indent="-196999" lvl="1">
              <a:lnSpc>
                <a:spcPts val="4236"/>
              </a:lnSpc>
              <a:buFont typeface="Arial"/>
              <a:buChar char="•"/>
            </a:pPr>
            <a:r>
              <a:rPr lang="en-US" b="true" sz="261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Comparison:</a:t>
            </a:r>
            <a:r>
              <a:rPr lang="en-US" b="true" sz="2612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Notably, SES proved competitive with Prophet for skills with shorter historical data, indicating its efficiency in specific scenarios.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678029"/>
            <a:ext cx="16190119" cy="50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2612" b="tru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Detailed daily metrics and forecast plots are available for review.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2919" y="573878"/>
            <a:ext cx="17132529" cy="9113047"/>
            <a:chOff x="0" y="0"/>
            <a:chExt cx="22843373" cy="12150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43373" cy="12150730"/>
            </a:xfrm>
            <a:custGeom>
              <a:avLst/>
              <a:gdLst/>
              <a:ahLst/>
              <a:cxnLst/>
              <a:rect r="r" b="b" t="t" l="l"/>
              <a:pathLst>
                <a:path h="12150730" w="22843373">
                  <a:moveTo>
                    <a:pt x="0" y="0"/>
                  </a:moveTo>
                  <a:lnTo>
                    <a:pt x="22843373" y="0"/>
                  </a:lnTo>
                  <a:lnTo>
                    <a:pt x="22843373" y="12150730"/>
                  </a:lnTo>
                  <a:lnTo>
                    <a:pt x="0" y="1215073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2329" y="983010"/>
            <a:ext cx="15543171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4"/>
              </a:lnSpc>
            </a:pPr>
            <a:r>
              <a:rPr lang="en-US" b="true" sz="519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ENGINEERING SKILL : MODEL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958" y="2036339"/>
            <a:ext cx="15053061" cy="101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8"/>
              </a:lnSpc>
            </a:pPr>
            <a:r>
              <a:rPr lang="en-US" sz="2549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focused comparison of forecasting models for the "Engineering" skill reveals nuanced performance differences: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12329" y="3769221"/>
            <a:ext cx="9801949" cy="5489079"/>
            <a:chOff x="0" y="0"/>
            <a:chExt cx="12634118" cy="707509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2634087" cy="7075043"/>
            </a:xfrm>
            <a:custGeom>
              <a:avLst/>
              <a:gdLst/>
              <a:ahLst/>
              <a:cxnLst/>
              <a:rect r="r" b="b" t="t" l="l"/>
              <a:pathLst>
                <a:path h="7075043" w="12634087">
                  <a:moveTo>
                    <a:pt x="0" y="0"/>
                  </a:moveTo>
                  <a:lnTo>
                    <a:pt x="12634087" y="0"/>
                  </a:lnTo>
                  <a:lnTo>
                    <a:pt x="12634087" y="7075043"/>
                  </a:lnTo>
                  <a:lnTo>
                    <a:pt x="0" y="707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" t="0" r="-1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177439" y="2950952"/>
            <a:ext cx="6081861" cy="96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490" indent="-184745" lvl="1">
              <a:lnSpc>
                <a:spcPts val="3947"/>
              </a:lnSpc>
              <a:buFont typeface="Arial"/>
              <a:buChar char="•"/>
            </a:pPr>
            <a:r>
              <a:rPr lang="en-US" b="true" sz="244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Models Compared:</a:t>
            </a:r>
            <a:r>
              <a:rPr lang="en-US" b="true" sz="244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Prophet, SES, and MA(7) models.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439" y="4159516"/>
            <a:ext cx="6081861" cy="146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490" indent="-184745" lvl="1">
              <a:lnSpc>
                <a:spcPts val="3947"/>
              </a:lnSpc>
              <a:buFont typeface="Arial"/>
              <a:buChar char="•"/>
            </a:pPr>
            <a:r>
              <a:rPr lang="en-US" b="true" sz="244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Results (MAE):</a:t>
            </a:r>
            <a:r>
              <a:rPr lang="en-US" b="true" sz="244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SES (1104) slightly outperformed Prophet (1145) and MA(7) (1155).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7439" y="5658966"/>
            <a:ext cx="6081861" cy="195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490" indent="-184745" lvl="1">
              <a:lnSpc>
                <a:spcPts val="3947"/>
              </a:lnSpc>
              <a:buFont typeface="Arial"/>
              <a:buChar char="•"/>
            </a:pPr>
            <a:r>
              <a:rPr lang="en-US" b="true" sz="244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Conclusion:</a:t>
            </a:r>
            <a:r>
              <a:rPr lang="en-US" b="true" sz="244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While all models performed strongly, SES demonstrated marginal superiority for this specific skill.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77439" y="7655124"/>
            <a:ext cx="6081861" cy="146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449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polished forecast vs. actuals plot vividly illustrates model performance against real-world data.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43049" y="475629"/>
            <a:ext cx="13521067" cy="169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5"/>
              </a:lnSpc>
            </a:pPr>
            <a:r>
              <a:rPr lang="en-US" b="true" sz="5387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CLASSIFICATION TASK (TREND UP VS NOT-UP)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0726" y="2393009"/>
            <a:ext cx="16208574" cy="4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2512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Beyond forecasting, we explored classifying skill demand trends: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7199"/>
            <a:ext cx="16208574" cy="99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916" indent="-189458" lvl="1">
              <a:lnSpc>
                <a:spcPts val="4006"/>
              </a:lnSpc>
              <a:buFont typeface="Arial"/>
              <a:buChar char="•"/>
            </a:pPr>
            <a:r>
              <a:rPr lang="en-US" b="true" sz="25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Features:</a:t>
            </a:r>
            <a:r>
              <a:rPr lang="en-US" b="true" sz="25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Engineered features included rolling means, differences, z-scores, and lagged values to capture trend dynamics.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726" y="4246214"/>
            <a:ext cx="16208574" cy="4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916" indent="-189458" lvl="1">
              <a:lnSpc>
                <a:spcPts val="4006"/>
              </a:lnSpc>
              <a:buFont typeface="Arial"/>
              <a:buChar char="•"/>
            </a:pPr>
            <a:r>
              <a:rPr lang="en-US" b="true" sz="25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Model:</a:t>
            </a:r>
            <a:r>
              <a:rPr lang="en-US" b="true" sz="25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Logistic Regression was employed, with careful threshold tuning for optimal classification.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0726" y="4795687"/>
            <a:ext cx="16208574" cy="99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916" indent="-189458" lvl="1">
              <a:lnSpc>
                <a:spcPts val="4006"/>
              </a:lnSpc>
              <a:buFont typeface="Arial"/>
              <a:buChar char="•"/>
            </a:pPr>
            <a:r>
              <a:rPr lang="en-US" b="true" sz="25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Robustness:</a:t>
            </a:r>
            <a:r>
              <a:rPr lang="en-US" b="true" sz="25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Implemented walk-forward cross-validation with fallback for small sample sizes, ensuring model stability.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0726" y="5879602"/>
            <a:ext cx="16208574" cy="99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916" indent="-189458" lvl="1">
              <a:lnSpc>
                <a:spcPts val="4006"/>
              </a:lnSpc>
              <a:buFont typeface="Arial"/>
              <a:buChar char="•"/>
            </a:pPr>
            <a:r>
              <a:rPr lang="en-US" b="true" sz="25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Example:</a:t>
            </a:r>
            <a:r>
              <a:rPr lang="en-US" b="true" sz="25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For "Engineering," the model achieved an accuracy of ~0.67 and an MCC of 0.45, indicating reasonable performance in identifying upward trends.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9714" y="7372052"/>
            <a:ext cx="16208574" cy="2447181"/>
            <a:chOff x="0" y="0"/>
            <a:chExt cx="21611432" cy="32629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11464" cy="3262884"/>
            </a:xfrm>
            <a:custGeom>
              <a:avLst/>
              <a:gdLst/>
              <a:ahLst/>
              <a:cxnLst/>
              <a:rect r="r" b="b" t="t" l="l"/>
              <a:pathLst>
                <a:path h="3262884" w="21611464">
                  <a:moveTo>
                    <a:pt x="0" y="594233"/>
                  </a:moveTo>
                  <a:cubicBezTo>
                    <a:pt x="0" y="266065"/>
                    <a:pt x="266065" y="0"/>
                    <a:pt x="594233" y="0"/>
                  </a:cubicBezTo>
                  <a:lnTo>
                    <a:pt x="21017230" y="0"/>
                  </a:lnTo>
                  <a:cubicBezTo>
                    <a:pt x="21345398" y="0"/>
                    <a:pt x="21611464" y="266065"/>
                    <a:pt x="21611464" y="594233"/>
                  </a:cubicBezTo>
                  <a:lnTo>
                    <a:pt x="21611464" y="2668651"/>
                  </a:lnTo>
                  <a:cubicBezTo>
                    <a:pt x="21611464" y="2996819"/>
                    <a:pt x="21345398" y="3262884"/>
                    <a:pt x="21017230" y="3262884"/>
                  </a:cubicBezTo>
                  <a:lnTo>
                    <a:pt x="594233" y="3262884"/>
                  </a:lnTo>
                  <a:cubicBezTo>
                    <a:pt x="266065" y="3262884"/>
                    <a:pt x="0" y="2996819"/>
                    <a:pt x="0" y="2668651"/>
                  </a:cubicBezTo>
                  <a:close/>
                </a:path>
              </a:pathLst>
            </a:custGeom>
            <a:solidFill>
              <a:srgbClr val="02234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36774" y="7768829"/>
            <a:ext cx="412551" cy="330101"/>
            <a:chOff x="0" y="0"/>
            <a:chExt cx="550068" cy="44013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50037" cy="440182"/>
            </a:xfrm>
            <a:custGeom>
              <a:avLst/>
              <a:gdLst/>
              <a:ahLst/>
              <a:cxnLst/>
              <a:rect r="r" b="b" t="t" l="l"/>
              <a:pathLst>
                <a:path h="440182" w="550037">
                  <a:moveTo>
                    <a:pt x="0" y="0"/>
                  </a:moveTo>
                  <a:lnTo>
                    <a:pt x="550037" y="0"/>
                  </a:lnTo>
                  <a:lnTo>
                    <a:pt x="550037" y="440182"/>
                  </a:lnTo>
                  <a:lnTo>
                    <a:pt x="0" y="440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2" r="-5" b="-85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46386" y="7724329"/>
            <a:ext cx="3301007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FFFFFF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Takeaway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6386" y="8357741"/>
            <a:ext cx="14904839" cy="104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classification model provides a valuable tool for early identification of emerging or declining job skill demands, crucial for strategic workforce planning.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674" y="2063799"/>
            <a:ext cx="16561551" cy="7707512"/>
            <a:chOff x="0" y="0"/>
            <a:chExt cx="29472315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723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9472316">
                  <a:moveTo>
                    <a:pt x="0" y="0"/>
                  </a:moveTo>
                  <a:lnTo>
                    <a:pt x="29472316" y="0"/>
                  </a:lnTo>
                  <a:lnTo>
                    <a:pt x="294723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5674" y="595909"/>
            <a:ext cx="16561551" cy="1240333"/>
            <a:chOff x="0" y="0"/>
            <a:chExt cx="50257248" cy="37638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57249" cy="3763881"/>
            </a:xfrm>
            <a:custGeom>
              <a:avLst/>
              <a:gdLst/>
              <a:ahLst/>
              <a:cxnLst/>
              <a:rect r="r" b="b" t="t" l="l"/>
              <a:pathLst>
                <a:path h="3763881" w="50257249">
                  <a:moveTo>
                    <a:pt x="0" y="0"/>
                  </a:moveTo>
                  <a:lnTo>
                    <a:pt x="50257249" y="0"/>
                  </a:lnTo>
                  <a:lnTo>
                    <a:pt x="50257249" y="3763881"/>
                  </a:lnTo>
                  <a:lnTo>
                    <a:pt x="0" y="3763881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60117" y="804049"/>
            <a:ext cx="16007050" cy="86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b="true" sz="544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KEY PROJECT ARTIFACTS &amp; DELIVERABLES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1769" y="2150566"/>
            <a:ext cx="16184464" cy="100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512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Throughout this project, a comprehensive set of artifacts has been generated to document our findings and methodologies. These deliverables provide actionable insights and the underlying data for further analysis: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1769" y="3564285"/>
            <a:ext cx="806856" cy="806856"/>
            <a:chOff x="0" y="0"/>
            <a:chExt cx="901502" cy="901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1446" cy="901446"/>
            </a:xfrm>
            <a:custGeom>
              <a:avLst/>
              <a:gdLst/>
              <a:ahLst/>
              <a:cxnLst/>
              <a:rect r="r" b="b" t="t" l="l"/>
              <a:pathLst>
                <a:path h="901446" w="901446">
                  <a:moveTo>
                    <a:pt x="0" y="450723"/>
                  </a:moveTo>
                  <a:cubicBezTo>
                    <a:pt x="0" y="201803"/>
                    <a:pt x="201803" y="0"/>
                    <a:pt x="450723" y="0"/>
                  </a:cubicBezTo>
                  <a:cubicBezTo>
                    <a:pt x="699643" y="0"/>
                    <a:pt x="901446" y="201803"/>
                    <a:pt x="901446" y="450723"/>
                  </a:cubicBezTo>
                  <a:cubicBezTo>
                    <a:pt x="901446" y="699643"/>
                    <a:pt x="699643" y="901446"/>
                    <a:pt x="450723" y="901446"/>
                  </a:cubicBezTo>
                  <a:cubicBezTo>
                    <a:pt x="201803" y="901446"/>
                    <a:pt x="0" y="699643"/>
                    <a:pt x="0" y="45072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16051" y="3668805"/>
            <a:ext cx="478110" cy="597638"/>
            <a:chOff x="0" y="0"/>
            <a:chExt cx="534193" cy="66774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34162" cy="667766"/>
            </a:xfrm>
            <a:custGeom>
              <a:avLst/>
              <a:gdLst/>
              <a:ahLst/>
              <a:cxnLst/>
              <a:rect r="r" b="b" t="t" l="l"/>
              <a:pathLst>
                <a:path h="667766" w="534162">
                  <a:moveTo>
                    <a:pt x="0" y="0"/>
                  </a:moveTo>
                  <a:lnTo>
                    <a:pt x="534162" y="0"/>
                  </a:lnTo>
                  <a:lnTo>
                    <a:pt x="534162" y="667766"/>
                  </a:lnTo>
                  <a:lnTo>
                    <a:pt x="0" y="667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-5" b="-47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02685" y="3642345"/>
            <a:ext cx="39001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b="true" sz="2625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 &amp; EDA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2685" y="4212580"/>
            <a:ext cx="543832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Salary Distribution Histogram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2685" y="4798367"/>
            <a:ext cx="543832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Applications vs. Views Scatter Plot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2685" y="5384155"/>
            <a:ext cx="543832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Skills Bar Chart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31821" y="3564285"/>
            <a:ext cx="806856" cy="806856"/>
            <a:chOff x="0" y="0"/>
            <a:chExt cx="901502" cy="9015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1446" cy="901446"/>
            </a:xfrm>
            <a:custGeom>
              <a:avLst/>
              <a:gdLst/>
              <a:ahLst/>
              <a:cxnLst/>
              <a:rect r="r" b="b" t="t" l="l"/>
              <a:pathLst>
                <a:path h="901446" w="901446">
                  <a:moveTo>
                    <a:pt x="0" y="450723"/>
                  </a:moveTo>
                  <a:cubicBezTo>
                    <a:pt x="0" y="201803"/>
                    <a:pt x="201803" y="0"/>
                    <a:pt x="450723" y="0"/>
                  </a:cubicBezTo>
                  <a:cubicBezTo>
                    <a:pt x="699643" y="0"/>
                    <a:pt x="901446" y="201803"/>
                    <a:pt x="901446" y="450723"/>
                  </a:cubicBezTo>
                  <a:cubicBezTo>
                    <a:pt x="901446" y="699643"/>
                    <a:pt x="699643" y="901446"/>
                    <a:pt x="450723" y="901446"/>
                  </a:cubicBezTo>
                  <a:cubicBezTo>
                    <a:pt x="201803" y="901446"/>
                    <a:pt x="0" y="699643"/>
                    <a:pt x="0" y="45072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496105" y="3668805"/>
            <a:ext cx="478110" cy="597638"/>
            <a:chOff x="0" y="0"/>
            <a:chExt cx="534193" cy="667742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534162" cy="667766"/>
            </a:xfrm>
            <a:custGeom>
              <a:avLst/>
              <a:gdLst/>
              <a:ahLst/>
              <a:cxnLst/>
              <a:rect r="r" b="b" t="t" l="l"/>
              <a:pathLst>
                <a:path h="667766" w="534162">
                  <a:moveTo>
                    <a:pt x="0" y="0"/>
                  </a:moveTo>
                  <a:lnTo>
                    <a:pt x="534162" y="0"/>
                  </a:lnTo>
                  <a:lnTo>
                    <a:pt x="534162" y="667766"/>
                  </a:lnTo>
                  <a:lnTo>
                    <a:pt x="0" y="667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76" r="-5" b="-47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308431" y="3658046"/>
            <a:ext cx="529185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b="true" sz="2625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Baseline Model Performance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8431" y="4122390"/>
            <a:ext cx="6927800" cy="65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7D4CC"/>
                </a:solidFill>
                <a:latin typeface="Consolas"/>
                <a:ea typeface="Consolas"/>
                <a:cs typeface="Consolas"/>
                <a:sym typeface="Consolas"/>
              </a:rPr>
              <a:t>metrics_multi_skill_D.csv</a:t>
            </a:r>
            <a:r>
              <a:rPr lang="en-US" sz="2312">
                <a:solidFill>
                  <a:srgbClr val="D7D4CC"/>
                </a:solidFill>
                <a:latin typeface="Consolas"/>
                <a:ea typeface="Consolas"/>
                <a:cs typeface="Consolas"/>
                <a:sym typeface="Consolas"/>
              </a:rPr>
              <a:t> (Detailed metrics)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1500" y="4948535"/>
            <a:ext cx="6927800" cy="113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7D4CC"/>
                </a:solidFill>
                <a:latin typeface="Consolas"/>
                <a:ea typeface="Consolas"/>
                <a:cs typeface="Consolas"/>
                <a:sym typeface="Consolas"/>
              </a:rPr>
              <a:t>advanced_adaptive_results.csv</a:t>
            </a:r>
            <a:r>
              <a:rPr lang="en-US" sz="2312">
                <a:solidFill>
                  <a:srgbClr val="D7D4CC"/>
                </a:solidFill>
                <a:latin typeface="Consolas"/>
                <a:ea typeface="Consolas"/>
                <a:cs typeface="Consolas"/>
                <a:sym typeface="Consolas"/>
              </a:rPr>
              <a:t> (Adaptive CV results)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51769" y="6518522"/>
            <a:ext cx="806856" cy="806856"/>
            <a:chOff x="0" y="0"/>
            <a:chExt cx="901502" cy="901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1446" cy="901446"/>
            </a:xfrm>
            <a:custGeom>
              <a:avLst/>
              <a:gdLst/>
              <a:ahLst/>
              <a:cxnLst/>
              <a:rect r="r" b="b" t="t" l="l"/>
              <a:pathLst>
                <a:path h="901446" w="901446">
                  <a:moveTo>
                    <a:pt x="0" y="450723"/>
                  </a:moveTo>
                  <a:cubicBezTo>
                    <a:pt x="0" y="201803"/>
                    <a:pt x="201803" y="0"/>
                    <a:pt x="450723" y="0"/>
                  </a:cubicBezTo>
                  <a:cubicBezTo>
                    <a:pt x="699643" y="0"/>
                    <a:pt x="901446" y="201803"/>
                    <a:pt x="901446" y="450723"/>
                  </a:cubicBezTo>
                  <a:cubicBezTo>
                    <a:pt x="901446" y="699643"/>
                    <a:pt x="699643" y="901446"/>
                    <a:pt x="450723" y="901446"/>
                  </a:cubicBezTo>
                  <a:cubicBezTo>
                    <a:pt x="201803" y="901446"/>
                    <a:pt x="0" y="699643"/>
                    <a:pt x="0" y="45072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16051" y="6623044"/>
            <a:ext cx="478110" cy="597638"/>
            <a:chOff x="0" y="0"/>
            <a:chExt cx="534193" cy="667742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34162" cy="667766"/>
            </a:xfrm>
            <a:custGeom>
              <a:avLst/>
              <a:gdLst/>
              <a:ahLst/>
              <a:cxnLst/>
              <a:rect r="r" b="b" t="t" l="l"/>
              <a:pathLst>
                <a:path h="667766" w="534162">
                  <a:moveTo>
                    <a:pt x="0" y="0"/>
                  </a:moveTo>
                  <a:lnTo>
                    <a:pt x="534162" y="0"/>
                  </a:lnTo>
                  <a:lnTo>
                    <a:pt x="534162" y="667766"/>
                  </a:lnTo>
                  <a:lnTo>
                    <a:pt x="0" y="667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76" r="-5" b="-472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028379" y="6346180"/>
            <a:ext cx="561263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b="true" sz="2625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Advanced Forecasting Outputs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28379" y="7114729"/>
            <a:ext cx="561263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Prophet: Daily &amp; Weekly Metrics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28379" y="7700516"/>
            <a:ext cx="603448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Prophet: Comprehensive Forecast Plots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8379" y="8286304"/>
            <a:ext cx="577302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Engineering: Model Comparison CSV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28379" y="8872091"/>
            <a:ext cx="577302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Engineering: Forecast Plots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31821" y="6518522"/>
            <a:ext cx="806856" cy="806856"/>
            <a:chOff x="0" y="0"/>
            <a:chExt cx="901502" cy="9015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1446" cy="901446"/>
            </a:xfrm>
            <a:custGeom>
              <a:avLst/>
              <a:gdLst/>
              <a:ahLst/>
              <a:cxnLst/>
              <a:rect r="r" b="b" t="t" l="l"/>
              <a:pathLst>
                <a:path h="901446" w="901446">
                  <a:moveTo>
                    <a:pt x="0" y="450723"/>
                  </a:moveTo>
                  <a:cubicBezTo>
                    <a:pt x="0" y="201803"/>
                    <a:pt x="201803" y="0"/>
                    <a:pt x="450723" y="0"/>
                  </a:cubicBezTo>
                  <a:cubicBezTo>
                    <a:pt x="699643" y="0"/>
                    <a:pt x="901446" y="201803"/>
                    <a:pt x="901446" y="450723"/>
                  </a:cubicBezTo>
                  <a:cubicBezTo>
                    <a:pt x="901446" y="699643"/>
                    <a:pt x="699643" y="901446"/>
                    <a:pt x="450723" y="901446"/>
                  </a:cubicBezTo>
                  <a:cubicBezTo>
                    <a:pt x="201803" y="901446"/>
                    <a:pt x="0" y="699643"/>
                    <a:pt x="0" y="45072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496105" y="6623044"/>
            <a:ext cx="478110" cy="597638"/>
            <a:chOff x="0" y="0"/>
            <a:chExt cx="534193" cy="667742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534162" cy="667766"/>
            </a:xfrm>
            <a:custGeom>
              <a:avLst/>
              <a:gdLst/>
              <a:ahLst/>
              <a:cxnLst/>
              <a:rect r="r" b="b" t="t" l="l"/>
              <a:pathLst>
                <a:path h="667766" w="534162">
                  <a:moveTo>
                    <a:pt x="0" y="0"/>
                  </a:moveTo>
                  <a:lnTo>
                    <a:pt x="534162" y="0"/>
                  </a:lnTo>
                  <a:lnTo>
                    <a:pt x="534162" y="667766"/>
                  </a:lnTo>
                  <a:lnTo>
                    <a:pt x="0" y="667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76" r="-5" b="-472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0308431" y="6612285"/>
            <a:ext cx="498047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b="true" sz="2625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Classification Task Outputs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08431" y="7114729"/>
            <a:ext cx="6927800" cy="6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results.jsonl</a:t>
            </a: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(Model performance)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08431" y="7729091"/>
            <a:ext cx="6927800" cy="6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predictions.csv</a:t>
            </a: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(Predicted trends)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08431" y="8343454"/>
            <a:ext cx="6927800" cy="6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holdout_probs.png</a:t>
            </a:r>
            <a:r>
              <a:rPr lang="en-US" b="true" sz="23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(Probability visualization)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626272" cy="1630854"/>
            <a:chOff x="0" y="0"/>
            <a:chExt cx="24414127" cy="2394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14127" cy="2394757"/>
            </a:xfrm>
            <a:custGeom>
              <a:avLst/>
              <a:gdLst/>
              <a:ahLst/>
              <a:cxnLst/>
              <a:rect r="r" b="b" t="t" l="l"/>
              <a:pathLst>
                <a:path h="2394757" w="24414127">
                  <a:moveTo>
                    <a:pt x="0" y="0"/>
                  </a:moveTo>
                  <a:lnTo>
                    <a:pt x="24414127" y="0"/>
                  </a:lnTo>
                  <a:lnTo>
                    <a:pt x="24414127" y="2394757"/>
                  </a:lnTo>
                  <a:lnTo>
                    <a:pt x="0" y="2394757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9195" y="3475389"/>
            <a:ext cx="16598242" cy="6083096"/>
            <a:chOff x="0" y="0"/>
            <a:chExt cx="37425265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526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7425266">
                  <a:moveTo>
                    <a:pt x="0" y="0"/>
                  </a:moveTo>
                  <a:lnTo>
                    <a:pt x="37425266" y="0"/>
                  </a:lnTo>
                  <a:lnTo>
                    <a:pt x="3742526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425533" y="1316537"/>
            <a:ext cx="13485566" cy="100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b="true" sz="632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CONCLUSION &amp;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3795" y="3882933"/>
            <a:ext cx="15513769" cy="88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12" indent="-343806" lvl="1">
              <a:lnSpc>
                <a:spcPts val="7365"/>
              </a:lnSpc>
              <a:buFont typeface="Arial"/>
              <a:buChar char="•"/>
            </a:pPr>
            <a:r>
              <a:rPr lang="en-US" b="true" sz="45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SES often rivals Prophet on short histories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3795" y="5104685"/>
            <a:ext cx="14784862" cy="88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12" indent="-343806" lvl="1">
              <a:lnSpc>
                <a:spcPts val="7365"/>
              </a:lnSpc>
              <a:buFont typeface="Arial"/>
              <a:buChar char="•"/>
            </a:pPr>
            <a:r>
              <a:rPr lang="en-US" b="true" sz="45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Classification feasible but data-limited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3795" y="6077189"/>
            <a:ext cx="14309489" cy="181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12" indent="-343806" lvl="1">
              <a:lnSpc>
                <a:spcPts val="7365"/>
              </a:lnSpc>
              <a:buFont typeface="Arial"/>
              <a:buChar char="•"/>
            </a:pPr>
            <a:r>
              <a:rPr lang="en-US" b="true" sz="45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Future: weekly aggregation, external features, pooled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3795" y="7979789"/>
            <a:ext cx="14309489" cy="88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612" indent="-343806" lvl="1">
              <a:lnSpc>
                <a:spcPts val="7365"/>
              </a:lnSpc>
              <a:buFont typeface="Arial"/>
              <a:buChar char="•"/>
            </a:pPr>
            <a:r>
              <a:rPr lang="en-US" b="true" sz="45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 artifacts reproducible via notebook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22638"/>
            <a:ext cx="18288000" cy="5964362"/>
            <a:chOff x="0" y="0"/>
            <a:chExt cx="24384000" cy="79524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952483"/>
            </a:xfrm>
            <a:custGeom>
              <a:avLst/>
              <a:gdLst/>
              <a:ahLst/>
              <a:cxnLst/>
              <a:rect r="r" b="b" t="t" l="l"/>
              <a:pathLst>
                <a:path h="79524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952483"/>
                  </a:lnTo>
                  <a:lnTo>
                    <a:pt x="0" y="7952483"/>
                  </a:ln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50906" y="990600"/>
            <a:ext cx="12808314" cy="233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</a:pPr>
            <a:r>
              <a:rPr lang="en-US" b="true" sz="739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ABSTRACT &amp; PROBLEM STATEMENT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1329" y="4284538"/>
            <a:ext cx="5151984" cy="3276154"/>
            <a:chOff x="0" y="0"/>
            <a:chExt cx="6869312" cy="4368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69303" cy="4368165"/>
            </a:xfrm>
            <a:custGeom>
              <a:avLst/>
              <a:gdLst/>
              <a:ahLst/>
              <a:cxnLst/>
              <a:rect r="r" b="b" t="t" l="l"/>
              <a:pathLst>
                <a:path h="4368165" w="686930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463" y="0"/>
                  </a:lnTo>
                  <a:cubicBezTo>
                    <a:pt x="6760083" y="0"/>
                    <a:pt x="6869303" y="109220"/>
                    <a:pt x="6869303" y="243840"/>
                  </a:cubicBezTo>
                  <a:lnTo>
                    <a:pt x="6869303" y="4124325"/>
                  </a:lnTo>
                  <a:cubicBezTo>
                    <a:pt x="6869303" y="4258945"/>
                    <a:pt x="6760083" y="4368165"/>
                    <a:pt x="6625463" y="4368165"/>
                  </a:cubicBezTo>
                  <a:lnTo>
                    <a:pt x="243840" y="4368165"/>
                  </a:lnTo>
                  <a:cubicBezTo>
                    <a:pt x="109220" y="4368165"/>
                    <a:pt x="0" y="4258945"/>
                    <a:pt x="0" y="4124325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4208264"/>
            <a:ext cx="5151984" cy="152400"/>
            <a:chOff x="0" y="0"/>
            <a:chExt cx="6869312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69303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3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703" y="0"/>
                  </a:lnTo>
                  <a:cubicBezTo>
                    <a:pt x="6823837" y="0"/>
                    <a:pt x="6869303" y="45466"/>
                    <a:pt x="6869303" y="101600"/>
                  </a:cubicBezTo>
                  <a:cubicBezTo>
                    <a:pt x="6869303" y="157734"/>
                    <a:pt x="6823837" y="203200"/>
                    <a:pt x="67677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905480" y="3624886"/>
            <a:ext cx="1243104" cy="1243104"/>
            <a:chOff x="0" y="0"/>
            <a:chExt cx="1258688" cy="12586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278429" y="3935711"/>
            <a:ext cx="497203" cy="621454"/>
            <a:chOff x="0" y="0"/>
            <a:chExt cx="503437" cy="62924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" r="-1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928962" y="5052193"/>
            <a:ext cx="3496716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Forecast Demand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4646" y="5582766"/>
            <a:ext cx="4446538" cy="11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Short-horizon demand for top job skills (daily postings).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67934" y="4284538"/>
            <a:ext cx="5151984" cy="3276154"/>
            <a:chOff x="0" y="0"/>
            <a:chExt cx="6869312" cy="43682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69303" cy="4368165"/>
            </a:xfrm>
            <a:custGeom>
              <a:avLst/>
              <a:gdLst/>
              <a:ahLst/>
              <a:cxnLst/>
              <a:rect r="r" b="b" t="t" l="l"/>
              <a:pathLst>
                <a:path h="4368165" w="686930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463" y="0"/>
                  </a:lnTo>
                  <a:cubicBezTo>
                    <a:pt x="6760083" y="0"/>
                    <a:pt x="6869303" y="109220"/>
                    <a:pt x="6869303" y="243840"/>
                  </a:cubicBezTo>
                  <a:lnTo>
                    <a:pt x="6869303" y="4124325"/>
                  </a:lnTo>
                  <a:cubicBezTo>
                    <a:pt x="6869303" y="4258945"/>
                    <a:pt x="6760083" y="4368165"/>
                    <a:pt x="6625463" y="4368165"/>
                  </a:cubicBezTo>
                  <a:lnTo>
                    <a:pt x="243840" y="4368165"/>
                  </a:lnTo>
                  <a:cubicBezTo>
                    <a:pt x="109220" y="4368165"/>
                    <a:pt x="0" y="4258945"/>
                    <a:pt x="0" y="4124325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567934" y="4246438"/>
            <a:ext cx="5151984" cy="152400"/>
            <a:chOff x="0" y="0"/>
            <a:chExt cx="6869312" cy="203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69303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3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703" y="0"/>
                  </a:lnTo>
                  <a:cubicBezTo>
                    <a:pt x="6823837" y="0"/>
                    <a:pt x="6869303" y="45466"/>
                    <a:pt x="6869303" y="101600"/>
                  </a:cubicBezTo>
                  <a:cubicBezTo>
                    <a:pt x="6869303" y="157734"/>
                    <a:pt x="6823837" y="203200"/>
                    <a:pt x="67677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545913" y="3624886"/>
            <a:ext cx="1171253" cy="1171253"/>
            <a:chOff x="0" y="0"/>
            <a:chExt cx="1258688" cy="12586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904784" y="3899055"/>
            <a:ext cx="478433" cy="597993"/>
            <a:chOff x="0" y="0"/>
            <a:chExt cx="503437" cy="62924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-1" b="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35525" y="5052193"/>
            <a:ext cx="2816949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Identify Trends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20656" y="5582766"/>
            <a:ext cx="4446537" cy="112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Helps pinpoint rising or falling job market trends.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034540" y="4284538"/>
            <a:ext cx="5152132" cy="3276154"/>
            <a:chOff x="0" y="0"/>
            <a:chExt cx="6869510" cy="43682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69557" cy="4368165"/>
            </a:xfrm>
            <a:custGeom>
              <a:avLst/>
              <a:gdLst/>
              <a:ahLst/>
              <a:cxnLst/>
              <a:rect r="r" b="b" t="t" l="l"/>
              <a:pathLst>
                <a:path h="4368165" w="686955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717" y="0"/>
                  </a:lnTo>
                  <a:cubicBezTo>
                    <a:pt x="6760337" y="0"/>
                    <a:pt x="6869557" y="109220"/>
                    <a:pt x="6869557" y="243840"/>
                  </a:cubicBezTo>
                  <a:lnTo>
                    <a:pt x="6869557" y="4124325"/>
                  </a:lnTo>
                  <a:cubicBezTo>
                    <a:pt x="6869557" y="4258945"/>
                    <a:pt x="6760337" y="4368165"/>
                    <a:pt x="6625717" y="4368165"/>
                  </a:cubicBezTo>
                  <a:lnTo>
                    <a:pt x="243840" y="4368165"/>
                  </a:lnTo>
                  <a:cubicBezTo>
                    <a:pt x="109220" y="4368165"/>
                    <a:pt x="0" y="4258945"/>
                    <a:pt x="0" y="4124325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034540" y="4246438"/>
            <a:ext cx="5152132" cy="152400"/>
            <a:chOff x="0" y="0"/>
            <a:chExt cx="6869510" cy="203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69557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5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957" y="0"/>
                  </a:lnTo>
                  <a:cubicBezTo>
                    <a:pt x="6824090" y="0"/>
                    <a:pt x="6869557" y="45466"/>
                    <a:pt x="6869557" y="101600"/>
                  </a:cubicBezTo>
                  <a:cubicBezTo>
                    <a:pt x="6869557" y="157734"/>
                    <a:pt x="6824090" y="203200"/>
                    <a:pt x="676795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099079" y="3624886"/>
            <a:ext cx="1171253" cy="1171253"/>
            <a:chOff x="0" y="0"/>
            <a:chExt cx="1258688" cy="12586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4450474" y="3917746"/>
            <a:ext cx="468465" cy="585534"/>
            <a:chOff x="0" y="0"/>
            <a:chExt cx="503437" cy="629245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" r="-1" b="2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3456515" y="5052193"/>
            <a:ext cx="2308183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Deliverables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87262" y="5582766"/>
            <a:ext cx="4446686" cy="162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Metrics CSVs, forecast CSVs, plots, and classification reports.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3956" y="8281988"/>
            <a:ext cx="16085344" cy="104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26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project aims to provide data scientists and ML practitioners with a robust framework for forecasting job skill demand, offering crucial insights into the evolving labor market.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519" y="811207"/>
            <a:ext cx="17378066" cy="8664585"/>
            <a:chOff x="0" y="0"/>
            <a:chExt cx="23170755" cy="11552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70755" cy="11552781"/>
            </a:xfrm>
            <a:custGeom>
              <a:avLst/>
              <a:gdLst/>
              <a:ahLst/>
              <a:cxnLst/>
              <a:rect r="r" b="b" t="t" l="l"/>
              <a:pathLst>
                <a:path h="11552781" w="23170755">
                  <a:moveTo>
                    <a:pt x="0" y="0"/>
                  </a:moveTo>
                  <a:lnTo>
                    <a:pt x="23170755" y="0"/>
                  </a:lnTo>
                  <a:lnTo>
                    <a:pt x="23170755" y="11552781"/>
                  </a:lnTo>
                  <a:lnTo>
                    <a:pt x="0" y="11552781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78409" y="1000125"/>
            <a:ext cx="6933226" cy="75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b="true" sz="4812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1789"/>
            <a:ext cx="7683178" cy="98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459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analysis leverages a comprehensive dataset sourced from Kaggle: LinkedIn Job Postings.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03775"/>
            <a:ext cx="7683178" cy="98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14" indent="-185457" lvl="1">
              <a:lnSpc>
                <a:spcPts val="3978"/>
              </a:lnSpc>
              <a:buFont typeface="Arial"/>
              <a:buChar char="•"/>
            </a:pPr>
            <a:r>
              <a:rPr lang="en-US" b="true" sz="245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Size: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Approximately 124,000 rows of job posting 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947946"/>
            <a:ext cx="7683178" cy="98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14" indent="-185457" lvl="1">
              <a:lnSpc>
                <a:spcPts val="3978"/>
              </a:lnSpc>
              <a:buFont typeface="Arial"/>
              <a:buChar char="•"/>
            </a:pPr>
            <a:r>
              <a:rPr lang="en-US" b="true" sz="245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Tables: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Includes </a:t>
            </a:r>
            <a:r>
              <a:rPr lang="en-US" sz="2459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postings.csv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lang="en-US" sz="2459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job_skills.csv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a </a:t>
            </a:r>
            <a:r>
              <a:rPr lang="en-US" sz="2459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skills.csv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mapping for granular skill associations.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92118"/>
            <a:ext cx="7683178" cy="148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14" indent="-185457" lvl="1">
              <a:lnSpc>
                <a:spcPts val="3978"/>
              </a:lnSpc>
              <a:buFont typeface="Arial"/>
              <a:buChar char="•"/>
            </a:pPr>
            <a:r>
              <a:rPr lang="en-US" b="true" sz="245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Skills: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Features around 35 unique skills post-preprocessing, ensuring focus on relevant and actionable insights.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616194"/>
            <a:ext cx="7683178" cy="98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14" indent="-185457" lvl="1">
              <a:lnSpc>
                <a:spcPts val="3978"/>
              </a:lnSpc>
              <a:buFont typeface="Arial"/>
              <a:buChar char="•"/>
            </a:pPr>
            <a:r>
              <a:rPr lang="en-US" b="true" sz="2459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Timeframe:</a:t>
            </a:r>
            <a:r>
              <a:rPr lang="en-US" b="true" sz="2459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Covers job market activity from 2024 to 2025, providing recent trend data.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0" y="811207"/>
            <a:ext cx="8664585" cy="8664585"/>
            <a:chOff x="0" y="0"/>
            <a:chExt cx="9272588" cy="927258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272651" cy="9272651"/>
            </a:xfrm>
            <a:custGeom>
              <a:avLst/>
              <a:gdLst/>
              <a:ahLst/>
              <a:cxnLst/>
              <a:rect r="r" b="b" t="t" l="l"/>
              <a:pathLst>
                <a:path h="9272651" w="9272651">
                  <a:moveTo>
                    <a:pt x="0" y="0"/>
                  </a:moveTo>
                  <a:lnTo>
                    <a:pt x="9272651" y="0"/>
                  </a:lnTo>
                  <a:lnTo>
                    <a:pt x="9272651" y="9272651"/>
                  </a:lnTo>
                  <a:lnTo>
                    <a:pt x="0" y="927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0350" y="494621"/>
            <a:ext cx="12774219" cy="1066437"/>
            <a:chOff x="0" y="0"/>
            <a:chExt cx="68461979" cy="5715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61979" cy="5715447"/>
            </a:xfrm>
            <a:custGeom>
              <a:avLst/>
              <a:gdLst/>
              <a:ahLst/>
              <a:cxnLst/>
              <a:rect r="r" b="b" t="t" l="l"/>
              <a:pathLst>
                <a:path h="5715447" w="68461979">
                  <a:moveTo>
                    <a:pt x="0" y="0"/>
                  </a:moveTo>
                  <a:lnTo>
                    <a:pt x="68461979" y="0"/>
                  </a:lnTo>
                  <a:lnTo>
                    <a:pt x="68461979" y="5715447"/>
                  </a:lnTo>
                  <a:lnTo>
                    <a:pt x="0" y="5715447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9240" y="1823815"/>
            <a:ext cx="17734233" cy="8059150"/>
            <a:chOff x="0" y="0"/>
            <a:chExt cx="34254545" cy="15566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54545" cy="15566645"/>
            </a:xfrm>
            <a:custGeom>
              <a:avLst/>
              <a:gdLst/>
              <a:ahLst/>
              <a:cxnLst/>
              <a:rect r="r" b="b" t="t" l="l"/>
              <a:pathLst>
                <a:path h="15566645" w="34254545">
                  <a:moveTo>
                    <a:pt x="0" y="0"/>
                  </a:moveTo>
                  <a:lnTo>
                    <a:pt x="34254545" y="0"/>
                  </a:lnTo>
                  <a:lnTo>
                    <a:pt x="34254545" y="15566645"/>
                  </a:lnTo>
                  <a:lnTo>
                    <a:pt x="0" y="15566645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76640" y="763265"/>
            <a:ext cx="11908559" cy="61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b="true" sz="389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 CLEANING &amp; SALARY HARMONIZATION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589" y="2236485"/>
            <a:ext cx="448287" cy="48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95589" y="2773060"/>
            <a:ext cx="10174050" cy="29308"/>
            <a:chOff x="0" y="0"/>
            <a:chExt cx="13226219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26160" cy="38100"/>
            </a:xfrm>
            <a:custGeom>
              <a:avLst/>
              <a:gdLst/>
              <a:ahLst/>
              <a:cxnLst/>
              <a:rect r="r" b="b" t="t" l="l"/>
              <a:pathLst>
                <a:path h="38100" w="13226160">
                  <a:moveTo>
                    <a:pt x="0" y="0"/>
                  </a:moveTo>
                  <a:lnTo>
                    <a:pt x="13226160" y="0"/>
                  </a:lnTo>
                  <a:lnTo>
                    <a:pt x="1322616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30356" y="2294905"/>
            <a:ext cx="350357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99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DEDUPLICATION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589" y="2789263"/>
            <a:ext cx="10174050" cy="99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Eliminated duplicate job postings based on unique </a:t>
            </a:r>
            <a:r>
              <a:rPr lang="en-US" sz="2507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job_id</a:t>
            </a: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 ensure data integrity.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335" y="3948476"/>
            <a:ext cx="372021" cy="48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95589" y="4416032"/>
            <a:ext cx="10174050" cy="29308"/>
            <a:chOff x="0" y="0"/>
            <a:chExt cx="13226219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6160" cy="38100"/>
            </a:xfrm>
            <a:custGeom>
              <a:avLst/>
              <a:gdLst/>
              <a:ahLst/>
              <a:cxnLst/>
              <a:rect r="r" b="b" t="t" l="l"/>
              <a:pathLst>
                <a:path h="38100" w="13226160">
                  <a:moveTo>
                    <a:pt x="0" y="0"/>
                  </a:moveTo>
                  <a:lnTo>
                    <a:pt x="13226160" y="0"/>
                  </a:lnTo>
                  <a:lnTo>
                    <a:pt x="1322616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76516" y="3985502"/>
            <a:ext cx="965586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99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MISSING DATA IMPUTATION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335" y="4388190"/>
            <a:ext cx="10174050" cy="99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Systematically filled in missing categorical fields to complete records.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6986" y="5660974"/>
            <a:ext cx="466605" cy="48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5589" y="6153050"/>
            <a:ext cx="10174050" cy="29308"/>
            <a:chOff x="0" y="0"/>
            <a:chExt cx="13226219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6160" cy="38100"/>
            </a:xfrm>
            <a:custGeom>
              <a:avLst/>
              <a:gdLst/>
              <a:ahLst/>
              <a:cxnLst/>
              <a:rect r="r" b="b" t="t" l="l"/>
              <a:pathLst>
                <a:path h="38100" w="13226160">
                  <a:moveTo>
                    <a:pt x="0" y="0"/>
                  </a:moveTo>
                  <a:lnTo>
                    <a:pt x="13226160" y="0"/>
                  </a:lnTo>
                  <a:lnTo>
                    <a:pt x="1322616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2786" y="5746699"/>
            <a:ext cx="5701264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99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SALARY STANDARDIZATION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5589" y="6147784"/>
            <a:ext cx="10174050" cy="99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Converted all varied salary formats (hourly, weekly, monthly) into a standardized annual USD equivalent.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1599" y="7455710"/>
            <a:ext cx="502407" cy="48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95589" y="7923266"/>
            <a:ext cx="10174050" cy="29308"/>
            <a:chOff x="0" y="0"/>
            <a:chExt cx="13226219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26160" cy="38100"/>
            </a:xfrm>
            <a:custGeom>
              <a:avLst/>
              <a:gdLst/>
              <a:ahLst/>
              <a:cxnLst/>
              <a:rect r="r" b="b" t="t" l="l"/>
              <a:pathLst>
                <a:path h="38100" w="13226160">
                  <a:moveTo>
                    <a:pt x="0" y="0"/>
                  </a:moveTo>
                  <a:lnTo>
                    <a:pt x="13226160" y="0"/>
                  </a:lnTo>
                  <a:lnTo>
                    <a:pt x="1322616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86337" y="7502261"/>
            <a:ext cx="4396276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99" u="sng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OUTLIER TREATMENT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589" y="7981149"/>
            <a:ext cx="8303083" cy="150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Clipped extreme outliers and applied </a:t>
            </a:r>
            <a:r>
              <a:rPr lang="en-US" sz="2507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log1p</a:t>
            </a:r>
            <a:r>
              <a:rPr lang="en-US" sz="250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transformations to address skewed salary distributions, improving model performance.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1153485" y="2295755"/>
            <a:ext cx="6939989" cy="6939989"/>
            <a:chOff x="0" y="0"/>
            <a:chExt cx="7355087" cy="735508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7355078" cy="7355078"/>
            </a:xfrm>
            <a:custGeom>
              <a:avLst/>
              <a:gdLst/>
              <a:ahLst/>
              <a:cxnLst/>
              <a:rect r="r" b="b" t="t" l="l"/>
              <a:pathLst>
                <a:path h="7355078" w="7355078">
                  <a:moveTo>
                    <a:pt x="0" y="0"/>
                  </a:moveTo>
                  <a:lnTo>
                    <a:pt x="7355078" y="0"/>
                  </a:lnTo>
                  <a:lnTo>
                    <a:pt x="7355078" y="7355078"/>
                  </a:lnTo>
                  <a:lnTo>
                    <a:pt x="0" y="735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87196" y="407195"/>
            <a:ext cx="11728235" cy="2324099"/>
            <a:chOff x="0" y="0"/>
            <a:chExt cx="35331931" cy="7001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331930" cy="7001471"/>
            </a:xfrm>
            <a:custGeom>
              <a:avLst/>
              <a:gdLst/>
              <a:ahLst/>
              <a:cxnLst/>
              <a:rect r="r" b="b" t="t" l="l"/>
              <a:pathLst>
                <a:path h="7001471" w="35331930">
                  <a:moveTo>
                    <a:pt x="0" y="0"/>
                  </a:moveTo>
                  <a:lnTo>
                    <a:pt x="35331930" y="0"/>
                  </a:lnTo>
                  <a:lnTo>
                    <a:pt x="35331930" y="7001471"/>
                  </a:lnTo>
                  <a:lnTo>
                    <a:pt x="0" y="7001471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47487" y="1000125"/>
            <a:ext cx="10331102" cy="155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b="true" sz="4924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EXPLORATORY DATA ANALYSIS (EDA)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11973"/>
            <a:ext cx="16230608" cy="63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328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EDA focused on identifying key data characteristics and potential challenges: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72840"/>
            <a:ext cx="16230608" cy="129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542" indent="-247771" lvl="1">
              <a:lnSpc>
                <a:spcPts val="5232"/>
              </a:lnSpc>
              <a:buFont typeface="Arial"/>
              <a:buChar char="•"/>
            </a:pPr>
            <a:r>
              <a:rPr lang="en-US" b="true" sz="328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Null Value Check :</a:t>
            </a:r>
            <a:r>
              <a:rPr lang="en-US" b="true" sz="328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Significant missingness observed in </a:t>
            </a:r>
            <a:r>
              <a:rPr lang="en-US" sz="3285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salaries</a:t>
            </a:r>
            <a:r>
              <a:rPr lang="en-US" b="true" sz="328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-US" sz="3285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skills_desc</a:t>
            </a:r>
            <a:r>
              <a:rPr lang="en-US" b="true" sz="328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fields, requiring careful handling.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692" y="5481083"/>
            <a:ext cx="16230608" cy="129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542" indent="-247771" lvl="1">
              <a:lnSpc>
                <a:spcPts val="5232"/>
              </a:lnSpc>
              <a:buFont typeface="Arial"/>
              <a:buChar char="•"/>
            </a:pPr>
            <a:r>
              <a:rPr lang="en-US" b="true" sz="328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Top Posting Locations :</a:t>
            </a:r>
            <a:r>
              <a:rPr lang="en-US" b="true" sz="328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Identified major job hubs including New York, Chicago, Houston, and Dallas, indicating key market centers.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070301"/>
            <a:ext cx="16230608" cy="129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542" indent="-247771" lvl="1">
              <a:lnSpc>
                <a:spcPts val="5232"/>
              </a:lnSpc>
              <a:buFont typeface="Arial"/>
              <a:buChar char="•"/>
            </a:pPr>
            <a:r>
              <a:rPr lang="en-US" b="true" sz="328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Salary Distribution :</a:t>
            </a:r>
            <a:r>
              <a:rPr lang="en-US" b="true" sz="328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Analyzed annual salary distribution on a log scale to understand compensation trends.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4800"/>
            <a:ext cx="16230600" cy="1795632"/>
            <a:chOff x="0" y="0"/>
            <a:chExt cx="21837206" cy="241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37129" cy="2415961"/>
            </a:xfrm>
            <a:custGeom>
              <a:avLst/>
              <a:gdLst/>
              <a:ahLst/>
              <a:cxnLst/>
              <a:rect r="r" b="b" t="t" l="l"/>
              <a:pathLst>
                <a:path h="2415961" w="21837129">
                  <a:moveTo>
                    <a:pt x="0" y="504249"/>
                  </a:moveTo>
                  <a:cubicBezTo>
                    <a:pt x="0" y="225764"/>
                    <a:pt x="149773" y="0"/>
                    <a:pt x="334522" y="0"/>
                  </a:cubicBezTo>
                  <a:lnTo>
                    <a:pt x="21502607" y="0"/>
                  </a:lnTo>
                  <a:cubicBezTo>
                    <a:pt x="21687355" y="0"/>
                    <a:pt x="21837129" y="225764"/>
                    <a:pt x="21837129" y="504249"/>
                  </a:cubicBezTo>
                  <a:lnTo>
                    <a:pt x="21837129" y="1911553"/>
                  </a:lnTo>
                  <a:cubicBezTo>
                    <a:pt x="21837129" y="2190038"/>
                    <a:pt x="21687355" y="2415802"/>
                    <a:pt x="21502607" y="2415802"/>
                  </a:cubicBezTo>
                  <a:lnTo>
                    <a:pt x="334522" y="2415802"/>
                  </a:lnTo>
                  <a:cubicBezTo>
                    <a:pt x="149773" y="2415961"/>
                    <a:pt x="0" y="2190038"/>
                    <a:pt x="0" y="191155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624239" y="3005941"/>
            <a:ext cx="11797785" cy="5621830"/>
            <a:chOff x="0" y="0"/>
            <a:chExt cx="7321748" cy="3488928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7321804" cy="3488944"/>
            </a:xfrm>
            <a:custGeom>
              <a:avLst/>
              <a:gdLst/>
              <a:ahLst/>
              <a:cxnLst/>
              <a:rect r="r" b="b" t="t" l="l"/>
              <a:pathLst>
                <a:path h="3488944" w="7321804">
                  <a:moveTo>
                    <a:pt x="0" y="0"/>
                  </a:moveTo>
                  <a:lnTo>
                    <a:pt x="7321804" y="0"/>
                  </a:lnTo>
                  <a:lnTo>
                    <a:pt x="7321804" y="3488944"/>
                  </a:lnTo>
                  <a:lnTo>
                    <a:pt x="0" y="348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" r="0" b="-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00631" y="701742"/>
            <a:ext cx="10864057" cy="162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2"/>
              </a:lnSpc>
            </a:pPr>
            <a:r>
              <a:rPr lang="en-US" b="true" sz="5178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ANNUAL SALARY DISTRIBUTION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3579"/>
            <a:ext cx="4422192" cy="617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308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</a:t>
            </a:r>
            <a:r>
              <a:rPr lang="en-US" sz="308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histogram shows the distribution of annualized salaries across postings. A log scale is applied to handle extreme values and highlight the concentration of salaries in the mid-range (40K–120K USD).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440545" y="2801205"/>
            <a:ext cx="11818755" cy="5638547"/>
            <a:chOff x="0" y="0"/>
            <a:chExt cx="7313017" cy="3488928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7313041" cy="3488944"/>
            </a:xfrm>
            <a:custGeom>
              <a:avLst/>
              <a:gdLst/>
              <a:ahLst/>
              <a:cxnLst/>
              <a:rect r="r" b="b" t="t" l="l"/>
              <a:pathLst>
                <a:path h="3488944" w="7313041">
                  <a:moveTo>
                    <a:pt x="0" y="0"/>
                  </a:moveTo>
                  <a:lnTo>
                    <a:pt x="7313041" y="0"/>
                  </a:lnTo>
                  <a:lnTo>
                    <a:pt x="7313041" y="3488944"/>
                  </a:lnTo>
                  <a:lnTo>
                    <a:pt x="0" y="348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" r="0" b="-3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93311"/>
            <a:ext cx="16230600" cy="1795632"/>
            <a:chOff x="0" y="0"/>
            <a:chExt cx="21837206" cy="2415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37129" cy="2415961"/>
            </a:xfrm>
            <a:custGeom>
              <a:avLst/>
              <a:gdLst/>
              <a:ahLst/>
              <a:cxnLst/>
              <a:rect r="r" b="b" t="t" l="l"/>
              <a:pathLst>
                <a:path h="2415961" w="21837129">
                  <a:moveTo>
                    <a:pt x="0" y="504249"/>
                  </a:moveTo>
                  <a:cubicBezTo>
                    <a:pt x="0" y="225764"/>
                    <a:pt x="149773" y="0"/>
                    <a:pt x="334522" y="0"/>
                  </a:cubicBezTo>
                  <a:lnTo>
                    <a:pt x="21502607" y="0"/>
                  </a:lnTo>
                  <a:cubicBezTo>
                    <a:pt x="21687355" y="0"/>
                    <a:pt x="21837129" y="225764"/>
                    <a:pt x="21837129" y="504249"/>
                  </a:cubicBezTo>
                  <a:lnTo>
                    <a:pt x="21837129" y="1911553"/>
                  </a:lnTo>
                  <a:cubicBezTo>
                    <a:pt x="21837129" y="2190038"/>
                    <a:pt x="21687355" y="2415802"/>
                    <a:pt x="21502607" y="2415802"/>
                  </a:cubicBezTo>
                  <a:lnTo>
                    <a:pt x="334522" y="2415802"/>
                  </a:lnTo>
                  <a:cubicBezTo>
                    <a:pt x="149773" y="2415961"/>
                    <a:pt x="0" y="2190038"/>
                    <a:pt x="0" y="191155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978449" y="838749"/>
            <a:ext cx="10331102" cy="155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b="true" sz="4924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ENGAGEMENT: VIEWS VS APPLIES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68432"/>
            <a:ext cx="4345839" cy="617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308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Scatte</a:t>
            </a:r>
            <a:r>
              <a:rPr lang="en-US" sz="308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 plot (log-log scale) comparing the number of job posting views against applications. Most postings cluster at low engagement, while a few outliers receive disproportionately high views and applies.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896087" y="3030758"/>
            <a:ext cx="11258793" cy="6001276"/>
            <a:chOff x="0" y="0"/>
            <a:chExt cx="6545462" cy="3488928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6545453" cy="3488944"/>
            </a:xfrm>
            <a:custGeom>
              <a:avLst/>
              <a:gdLst/>
              <a:ahLst/>
              <a:cxnLst/>
              <a:rect r="r" b="b" t="t" l="l"/>
              <a:pathLst>
                <a:path h="3488944" w="6545453">
                  <a:moveTo>
                    <a:pt x="0" y="0"/>
                  </a:moveTo>
                  <a:lnTo>
                    <a:pt x="6545453" y="0"/>
                  </a:lnTo>
                  <a:lnTo>
                    <a:pt x="6545453" y="3488944"/>
                  </a:lnTo>
                  <a:lnTo>
                    <a:pt x="0" y="348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9" r="0" b="-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56707"/>
            <a:ext cx="16230600" cy="1795632"/>
            <a:chOff x="0" y="0"/>
            <a:chExt cx="21837206" cy="24159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37129" cy="2415961"/>
            </a:xfrm>
            <a:custGeom>
              <a:avLst/>
              <a:gdLst/>
              <a:ahLst/>
              <a:cxnLst/>
              <a:rect r="r" b="b" t="t" l="l"/>
              <a:pathLst>
                <a:path h="2415961" w="21837129">
                  <a:moveTo>
                    <a:pt x="0" y="504249"/>
                  </a:moveTo>
                  <a:cubicBezTo>
                    <a:pt x="0" y="225764"/>
                    <a:pt x="149773" y="0"/>
                    <a:pt x="334522" y="0"/>
                  </a:cubicBezTo>
                  <a:lnTo>
                    <a:pt x="21502607" y="0"/>
                  </a:lnTo>
                  <a:cubicBezTo>
                    <a:pt x="21687355" y="0"/>
                    <a:pt x="21837129" y="225764"/>
                    <a:pt x="21837129" y="504249"/>
                  </a:cubicBezTo>
                  <a:lnTo>
                    <a:pt x="21837129" y="1911553"/>
                  </a:lnTo>
                  <a:cubicBezTo>
                    <a:pt x="21837129" y="2190038"/>
                    <a:pt x="21687355" y="2415802"/>
                    <a:pt x="21502607" y="2415802"/>
                  </a:cubicBezTo>
                  <a:lnTo>
                    <a:pt x="334522" y="2415802"/>
                  </a:lnTo>
                  <a:cubicBezTo>
                    <a:pt x="149773" y="2415961"/>
                    <a:pt x="0" y="2190038"/>
                    <a:pt x="0" y="191155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00631" y="701742"/>
            <a:ext cx="10331102" cy="155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b="true" sz="4924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TOP</a:t>
            </a:r>
            <a:r>
              <a:rPr lang="en-US" b="true" sz="4924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15 SKILLS BY UNIQUE JOB POSTINGS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97408"/>
            <a:ext cx="4867387" cy="518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</a:pPr>
            <a:r>
              <a:rPr lang="en-US" sz="3226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Horizontal ba</a:t>
            </a:r>
            <a:r>
              <a:rPr lang="en-US" sz="3226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 chart of the most frequently requested skills in job postings. Skills like Information Technology, Sales, Management, and Engineering dominate demand.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0046" y="441275"/>
            <a:ext cx="11814275" cy="79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4"/>
              </a:lnSpc>
            </a:pPr>
            <a:r>
              <a:rPr lang="en-US" b="true" sz="4999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BASELINE FORECASTING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046" y="1235869"/>
            <a:ext cx="17067908" cy="33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1712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establish a performance benchmark, we implemented several baseline forecasting models: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0046" y="1786830"/>
            <a:ext cx="17067908" cy="1795632"/>
            <a:chOff x="0" y="0"/>
            <a:chExt cx="22963748" cy="2415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63668" cy="2415961"/>
            </a:xfrm>
            <a:custGeom>
              <a:avLst/>
              <a:gdLst/>
              <a:ahLst/>
              <a:cxnLst/>
              <a:rect r="r" b="b" t="t" l="l"/>
              <a:pathLst>
                <a:path h="2415961" w="22963668">
                  <a:moveTo>
                    <a:pt x="0" y="504249"/>
                  </a:moveTo>
                  <a:cubicBezTo>
                    <a:pt x="0" y="225764"/>
                    <a:pt x="157500" y="0"/>
                    <a:pt x="351779" y="0"/>
                  </a:cubicBezTo>
                  <a:lnTo>
                    <a:pt x="22611888" y="0"/>
                  </a:lnTo>
                  <a:cubicBezTo>
                    <a:pt x="22806168" y="0"/>
                    <a:pt x="22963668" y="225764"/>
                    <a:pt x="22963668" y="504249"/>
                  </a:cubicBezTo>
                  <a:lnTo>
                    <a:pt x="22963668" y="1911553"/>
                  </a:lnTo>
                  <a:cubicBezTo>
                    <a:pt x="22963668" y="2190038"/>
                    <a:pt x="22806168" y="2415802"/>
                    <a:pt x="22611888" y="2415802"/>
                  </a:cubicBezTo>
                  <a:lnTo>
                    <a:pt x="351779" y="2415802"/>
                  </a:lnTo>
                  <a:cubicBezTo>
                    <a:pt x="157500" y="2415961"/>
                    <a:pt x="0" y="2190038"/>
                    <a:pt x="0" y="191155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8506" y="2135959"/>
            <a:ext cx="1919576" cy="28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786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Naive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2160" y="2469746"/>
            <a:ext cx="3887600" cy="6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60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Utilizes the last observed value as the forecast.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02626" y="1786830"/>
            <a:ext cx="27307" cy="1795632"/>
            <a:chOff x="0" y="0"/>
            <a:chExt cx="25400" cy="1670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00" cy="1670304"/>
            </a:xfrm>
            <a:custGeom>
              <a:avLst/>
              <a:gdLst/>
              <a:ahLst/>
              <a:cxnLst/>
              <a:rect r="r" b="b" t="t" l="l"/>
              <a:pathLst>
                <a:path h="16703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657604"/>
                  </a:lnTo>
                  <a:cubicBezTo>
                    <a:pt x="25400" y="1664589"/>
                    <a:pt x="19685" y="1670304"/>
                    <a:pt x="12700" y="1670304"/>
                  </a:cubicBezTo>
                  <a:cubicBezTo>
                    <a:pt x="5715" y="1670304"/>
                    <a:pt x="0" y="1664589"/>
                    <a:pt x="0" y="1657604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463320" y="2093482"/>
            <a:ext cx="1919576" cy="28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786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MA(7)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30270" y="2427268"/>
            <a:ext cx="4774384" cy="6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60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7-day moving average, smoothing out daily fluctuations.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407910" y="2091982"/>
            <a:ext cx="831792" cy="831792"/>
            <a:chOff x="0" y="0"/>
            <a:chExt cx="606425" cy="6064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581025" cy="581025"/>
            </a:xfrm>
            <a:custGeom>
              <a:avLst/>
              <a:gdLst/>
              <a:ahLst/>
              <a:cxnLst/>
              <a:rect r="r" b="b" t="t" l="l"/>
              <a:pathLst>
                <a:path h="581025" w="581025">
                  <a:moveTo>
                    <a:pt x="0" y="290576"/>
                  </a:moveTo>
                  <a:cubicBezTo>
                    <a:pt x="0" y="130048"/>
                    <a:pt x="130048" y="0"/>
                    <a:pt x="290449" y="0"/>
                  </a:cubicBezTo>
                  <a:cubicBezTo>
                    <a:pt x="450850" y="0"/>
                    <a:pt x="581025" y="130048"/>
                    <a:pt x="581025" y="290449"/>
                  </a:cubicBezTo>
                  <a:cubicBezTo>
                    <a:pt x="581025" y="450850"/>
                    <a:pt x="450977" y="581025"/>
                    <a:pt x="290576" y="581025"/>
                  </a:cubicBezTo>
                  <a:cubicBezTo>
                    <a:pt x="130175" y="581025"/>
                    <a:pt x="0" y="450977"/>
                    <a:pt x="0" y="29057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6425" cy="606425"/>
            </a:xfrm>
            <a:custGeom>
              <a:avLst/>
              <a:gdLst/>
              <a:ahLst/>
              <a:cxnLst/>
              <a:rect r="r" b="b" t="t" l="l"/>
              <a:pathLst>
                <a:path h="606425" w="606425">
                  <a:moveTo>
                    <a:pt x="0" y="303276"/>
                  </a:moveTo>
                  <a:cubicBezTo>
                    <a:pt x="0" y="135763"/>
                    <a:pt x="135763" y="0"/>
                    <a:pt x="303149" y="0"/>
                  </a:cubicBezTo>
                  <a:cubicBezTo>
                    <a:pt x="305562" y="0"/>
                    <a:pt x="307848" y="635"/>
                    <a:pt x="309880" y="1905"/>
                  </a:cubicBezTo>
                  <a:lnTo>
                    <a:pt x="303276" y="12700"/>
                  </a:lnTo>
                  <a:lnTo>
                    <a:pt x="303276" y="0"/>
                  </a:lnTo>
                  <a:lnTo>
                    <a:pt x="303276" y="12700"/>
                  </a:lnTo>
                  <a:lnTo>
                    <a:pt x="303276" y="0"/>
                  </a:lnTo>
                  <a:cubicBezTo>
                    <a:pt x="470662" y="0"/>
                    <a:pt x="606425" y="135763"/>
                    <a:pt x="606425" y="303149"/>
                  </a:cubicBezTo>
                  <a:cubicBezTo>
                    <a:pt x="606425" y="306578"/>
                    <a:pt x="605028" y="309753"/>
                    <a:pt x="602742" y="312166"/>
                  </a:cubicBezTo>
                  <a:lnTo>
                    <a:pt x="593725" y="303149"/>
                  </a:lnTo>
                  <a:lnTo>
                    <a:pt x="606425" y="303149"/>
                  </a:lnTo>
                  <a:cubicBezTo>
                    <a:pt x="606425" y="470662"/>
                    <a:pt x="470662" y="606425"/>
                    <a:pt x="303149" y="606425"/>
                  </a:cubicBezTo>
                  <a:lnTo>
                    <a:pt x="303149" y="593725"/>
                  </a:lnTo>
                  <a:lnTo>
                    <a:pt x="303149" y="581025"/>
                  </a:lnTo>
                  <a:lnTo>
                    <a:pt x="303149" y="593725"/>
                  </a:lnTo>
                  <a:lnTo>
                    <a:pt x="303149" y="606425"/>
                  </a:lnTo>
                  <a:cubicBezTo>
                    <a:pt x="135763" y="606425"/>
                    <a:pt x="0" y="470662"/>
                    <a:pt x="0" y="303276"/>
                  </a:cubicBezTo>
                  <a:lnTo>
                    <a:pt x="12700" y="303276"/>
                  </a:lnTo>
                  <a:lnTo>
                    <a:pt x="0" y="303276"/>
                  </a:lnTo>
                  <a:moveTo>
                    <a:pt x="25400" y="303276"/>
                  </a:moveTo>
                  <a:lnTo>
                    <a:pt x="12700" y="303276"/>
                  </a:lnTo>
                  <a:lnTo>
                    <a:pt x="25400" y="303276"/>
                  </a:lnTo>
                  <a:cubicBezTo>
                    <a:pt x="25400" y="456692"/>
                    <a:pt x="149733" y="581025"/>
                    <a:pt x="303276" y="581025"/>
                  </a:cubicBezTo>
                  <a:cubicBezTo>
                    <a:pt x="310261" y="581025"/>
                    <a:pt x="315976" y="586740"/>
                    <a:pt x="315976" y="593725"/>
                  </a:cubicBezTo>
                  <a:cubicBezTo>
                    <a:pt x="315976" y="600710"/>
                    <a:pt x="310261" y="606425"/>
                    <a:pt x="303276" y="606425"/>
                  </a:cubicBezTo>
                  <a:cubicBezTo>
                    <a:pt x="296291" y="606425"/>
                    <a:pt x="290576" y="600710"/>
                    <a:pt x="290576" y="593725"/>
                  </a:cubicBezTo>
                  <a:cubicBezTo>
                    <a:pt x="290576" y="586740"/>
                    <a:pt x="296291" y="581025"/>
                    <a:pt x="303276" y="581025"/>
                  </a:cubicBezTo>
                  <a:cubicBezTo>
                    <a:pt x="456692" y="581025"/>
                    <a:pt x="581152" y="456692"/>
                    <a:pt x="581152" y="303149"/>
                  </a:cubicBezTo>
                  <a:cubicBezTo>
                    <a:pt x="581152" y="299720"/>
                    <a:pt x="582549" y="296545"/>
                    <a:pt x="584835" y="294132"/>
                  </a:cubicBezTo>
                  <a:lnTo>
                    <a:pt x="593852" y="303149"/>
                  </a:lnTo>
                  <a:lnTo>
                    <a:pt x="581152" y="303149"/>
                  </a:lnTo>
                  <a:cubicBezTo>
                    <a:pt x="581025" y="149733"/>
                    <a:pt x="456692" y="25400"/>
                    <a:pt x="303276" y="25400"/>
                  </a:cubicBezTo>
                  <a:cubicBezTo>
                    <a:pt x="300863" y="25400"/>
                    <a:pt x="298577" y="24765"/>
                    <a:pt x="296545" y="23495"/>
                  </a:cubicBezTo>
                  <a:lnTo>
                    <a:pt x="303149" y="12700"/>
                  </a:lnTo>
                  <a:lnTo>
                    <a:pt x="303149" y="25400"/>
                  </a:lnTo>
                  <a:cubicBezTo>
                    <a:pt x="149733" y="25400"/>
                    <a:pt x="25400" y="149733"/>
                    <a:pt x="25400" y="303276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624568" y="2258829"/>
            <a:ext cx="398477" cy="498094"/>
            <a:chOff x="0" y="0"/>
            <a:chExt cx="290513" cy="36314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290576" cy="363093"/>
            </a:xfrm>
            <a:custGeom>
              <a:avLst/>
              <a:gdLst/>
              <a:ahLst/>
              <a:cxnLst/>
              <a:rect r="r" b="b" t="t" l="l"/>
              <a:pathLst>
                <a:path h="363093" w="290576">
                  <a:moveTo>
                    <a:pt x="0" y="0"/>
                  </a:moveTo>
                  <a:lnTo>
                    <a:pt x="290576" y="0"/>
                  </a:lnTo>
                  <a:lnTo>
                    <a:pt x="290576" y="363093"/>
                  </a:lnTo>
                  <a:lnTo>
                    <a:pt x="0" y="3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35" r="21" b="-448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720551" y="1786830"/>
            <a:ext cx="27307" cy="1795632"/>
            <a:chOff x="0" y="0"/>
            <a:chExt cx="25400" cy="16702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400" cy="1670304"/>
            </a:xfrm>
            <a:custGeom>
              <a:avLst/>
              <a:gdLst/>
              <a:ahLst/>
              <a:cxnLst/>
              <a:rect r="r" b="b" t="t" l="l"/>
              <a:pathLst>
                <a:path h="16703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657604"/>
                  </a:lnTo>
                  <a:cubicBezTo>
                    <a:pt x="25400" y="1664589"/>
                    <a:pt x="19685" y="1670304"/>
                    <a:pt x="12700" y="1670304"/>
                  </a:cubicBezTo>
                  <a:cubicBezTo>
                    <a:pt x="5715" y="1670304"/>
                    <a:pt x="0" y="1664589"/>
                    <a:pt x="0" y="1657604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355521" y="2072932"/>
            <a:ext cx="1919576" cy="28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786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SES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1780" y="2406718"/>
            <a:ext cx="5033523" cy="6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160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Simple Exponential Smoothing, suitable for data with no trend or seasonality.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304655" y="2112532"/>
            <a:ext cx="831792" cy="831792"/>
            <a:chOff x="0" y="0"/>
            <a:chExt cx="606425" cy="6064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581025" cy="581025"/>
            </a:xfrm>
            <a:custGeom>
              <a:avLst/>
              <a:gdLst/>
              <a:ahLst/>
              <a:cxnLst/>
              <a:rect r="r" b="b" t="t" l="l"/>
              <a:pathLst>
                <a:path h="581025" w="581025">
                  <a:moveTo>
                    <a:pt x="0" y="290576"/>
                  </a:moveTo>
                  <a:cubicBezTo>
                    <a:pt x="0" y="130048"/>
                    <a:pt x="130048" y="0"/>
                    <a:pt x="290449" y="0"/>
                  </a:cubicBezTo>
                  <a:cubicBezTo>
                    <a:pt x="450850" y="0"/>
                    <a:pt x="581025" y="130048"/>
                    <a:pt x="581025" y="290449"/>
                  </a:cubicBezTo>
                  <a:cubicBezTo>
                    <a:pt x="581025" y="450850"/>
                    <a:pt x="450977" y="581025"/>
                    <a:pt x="290576" y="581025"/>
                  </a:cubicBezTo>
                  <a:cubicBezTo>
                    <a:pt x="130175" y="581025"/>
                    <a:pt x="0" y="450977"/>
                    <a:pt x="0" y="290576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6425" cy="606425"/>
            </a:xfrm>
            <a:custGeom>
              <a:avLst/>
              <a:gdLst/>
              <a:ahLst/>
              <a:cxnLst/>
              <a:rect r="r" b="b" t="t" l="l"/>
              <a:pathLst>
                <a:path h="606425" w="606425">
                  <a:moveTo>
                    <a:pt x="0" y="303276"/>
                  </a:moveTo>
                  <a:cubicBezTo>
                    <a:pt x="0" y="135763"/>
                    <a:pt x="135763" y="0"/>
                    <a:pt x="303149" y="0"/>
                  </a:cubicBezTo>
                  <a:cubicBezTo>
                    <a:pt x="305562" y="0"/>
                    <a:pt x="307848" y="635"/>
                    <a:pt x="309880" y="1905"/>
                  </a:cubicBezTo>
                  <a:lnTo>
                    <a:pt x="303276" y="12700"/>
                  </a:lnTo>
                  <a:lnTo>
                    <a:pt x="303276" y="0"/>
                  </a:lnTo>
                  <a:lnTo>
                    <a:pt x="303276" y="12700"/>
                  </a:lnTo>
                  <a:lnTo>
                    <a:pt x="303276" y="0"/>
                  </a:lnTo>
                  <a:cubicBezTo>
                    <a:pt x="470662" y="0"/>
                    <a:pt x="606425" y="135763"/>
                    <a:pt x="606425" y="303149"/>
                  </a:cubicBezTo>
                  <a:cubicBezTo>
                    <a:pt x="606425" y="306578"/>
                    <a:pt x="605028" y="309753"/>
                    <a:pt x="602742" y="312166"/>
                  </a:cubicBezTo>
                  <a:lnTo>
                    <a:pt x="593725" y="303149"/>
                  </a:lnTo>
                  <a:lnTo>
                    <a:pt x="606425" y="303149"/>
                  </a:lnTo>
                  <a:cubicBezTo>
                    <a:pt x="606425" y="470662"/>
                    <a:pt x="470662" y="606425"/>
                    <a:pt x="303149" y="606425"/>
                  </a:cubicBezTo>
                  <a:lnTo>
                    <a:pt x="303149" y="593725"/>
                  </a:lnTo>
                  <a:lnTo>
                    <a:pt x="303149" y="581025"/>
                  </a:lnTo>
                  <a:lnTo>
                    <a:pt x="303149" y="593725"/>
                  </a:lnTo>
                  <a:lnTo>
                    <a:pt x="303149" y="606425"/>
                  </a:lnTo>
                  <a:cubicBezTo>
                    <a:pt x="135763" y="606425"/>
                    <a:pt x="0" y="470662"/>
                    <a:pt x="0" y="303276"/>
                  </a:cubicBezTo>
                  <a:lnTo>
                    <a:pt x="12700" y="303276"/>
                  </a:lnTo>
                  <a:lnTo>
                    <a:pt x="0" y="303276"/>
                  </a:lnTo>
                  <a:moveTo>
                    <a:pt x="25400" y="303276"/>
                  </a:moveTo>
                  <a:lnTo>
                    <a:pt x="12700" y="303276"/>
                  </a:lnTo>
                  <a:lnTo>
                    <a:pt x="25400" y="303276"/>
                  </a:lnTo>
                  <a:cubicBezTo>
                    <a:pt x="25400" y="456692"/>
                    <a:pt x="149733" y="581025"/>
                    <a:pt x="303276" y="581025"/>
                  </a:cubicBezTo>
                  <a:cubicBezTo>
                    <a:pt x="310261" y="581025"/>
                    <a:pt x="315976" y="586740"/>
                    <a:pt x="315976" y="593725"/>
                  </a:cubicBezTo>
                  <a:cubicBezTo>
                    <a:pt x="315976" y="600710"/>
                    <a:pt x="310261" y="606425"/>
                    <a:pt x="303276" y="606425"/>
                  </a:cubicBezTo>
                  <a:cubicBezTo>
                    <a:pt x="296291" y="606425"/>
                    <a:pt x="290576" y="600710"/>
                    <a:pt x="290576" y="593725"/>
                  </a:cubicBezTo>
                  <a:cubicBezTo>
                    <a:pt x="290576" y="586740"/>
                    <a:pt x="296291" y="581025"/>
                    <a:pt x="303276" y="581025"/>
                  </a:cubicBezTo>
                  <a:cubicBezTo>
                    <a:pt x="456692" y="581025"/>
                    <a:pt x="581152" y="456692"/>
                    <a:pt x="581152" y="303149"/>
                  </a:cubicBezTo>
                  <a:cubicBezTo>
                    <a:pt x="581152" y="299720"/>
                    <a:pt x="582549" y="296545"/>
                    <a:pt x="584835" y="294132"/>
                  </a:cubicBezTo>
                  <a:lnTo>
                    <a:pt x="593852" y="303149"/>
                  </a:lnTo>
                  <a:lnTo>
                    <a:pt x="581152" y="303149"/>
                  </a:lnTo>
                  <a:cubicBezTo>
                    <a:pt x="581025" y="149733"/>
                    <a:pt x="456692" y="25400"/>
                    <a:pt x="303276" y="25400"/>
                  </a:cubicBezTo>
                  <a:cubicBezTo>
                    <a:pt x="300863" y="25400"/>
                    <a:pt x="298577" y="24765"/>
                    <a:pt x="296545" y="23495"/>
                  </a:cubicBezTo>
                  <a:lnTo>
                    <a:pt x="303149" y="12700"/>
                  </a:lnTo>
                  <a:lnTo>
                    <a:pt x="303149" y="25400"/>
                  </a:lnTo>
                  <a:cubicBezTo>
                    <a:pt x="149733" y="25400"/>
                    <a:pt x="25400" y="149733"/>
                    <a:pt x="25400" y="303276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521313" y="2279380"/>
            <a:ext cx="398477" cy="498094"/>
            <a:chOff x="0" y="0"/>
            <a:chExt cx="290513" cy="36314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290576" cy="363093"/>
            </a:xfrm>
            <a:custGeom>
              <a:avLst/>
              <a:gdLst/>
              <a:ahLst/>
              <a:cxnLst/>
              <a:rect r="r" b="b" t="t" l="l"/>
              <a:pathLst>
                <a:path h="363093" w="290576">
                  <a:moveTo>
                    <a:pt x="0" y="0"/>
                  </a:moveTo>
                  <a:lnTo>
                    <a:pt x="290576" y="0"/>
                  </a:lnTo>
                  <a:lnTo>
                    <a:pt x="290576" y="363093"/>
                  </a:lnTo>
                  <a:lnTo>
                    <a:pt x="0" y="3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35" r="21" b="-448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83632" y="4172277"/>
            <a:ext cx="5798196" cy="8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sz="2012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Performance was evaluated using standard metrics: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3632" y="5201833"/>
            <a:ext cx="6834081" cy="13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88" indent="-159294" lvl="1">
              <a:lnSpc>
                <a:spcPts val="3520"/>
              </a:lnSpc>
              <a:buFont typeface="Arial"/>
              <a:buChar char="•"/>
            </a:pPr>
            <a:r>
              <a:rPr lang="en-US" b="true" sz="21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Metrics:</a:t>
            </a:r>
            <a:r>
              <a:rPr lang="en-US" b="true" sz="21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Mean Absolute Error (MAE), Root Mean Squared Error (RMSE), Symmetric Mean Absolute Percentage Error (sMAPE).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3632" y="6838759"/>
            <a:ext cx="6203229" cy="8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88" indent="-159294" lvl="1">
              <a:lnSpc>
                <a:spcPts val="3520"/>
              </a:lnSpc>
              <a:buFont typeface="Arial"/>
              <a:buChar char="•"/>
            </a:pPr>
            <a:r>
              <a:rPr lang="en-US" b="true" sz="21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Example:</a:t>
            </a:r>
            <a:r>
              <a:rPr lang="en-US" b="true" sz="21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For the "Legal" skill, SES yielded an MAE of 174.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0046" y="7982615"/>
            <a:ext cx="6834081" cy="8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88" indent="-159294" lvl="1">
              <a:lnSpc>
                <a:spcPts val="3520"/>
              </a:lnSpc>
              <a:buFont typeface="Arial"/>
              <a:buChar char="•"/>
            </a:pPr>
            <a:r>
              <a:rPr lang="en-US" b="true" sz="2112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Summary:</a:t>
            </a:r>
            <a:r>
              <a:rPr lang="en-US" b="true" sz="2112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 comprehensive table summarizes baseline performance for top skills.</a:t>
            </a:r>
          </a:p>
        </p:txBody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444127" y="4172277"/>
            <a:ext cx="10307412" cy="5086023"/>
            <a:chOff x="0" y="0"/>
            <a:chExt cx="13357225" cy="6590903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3357225" cy="6590919"/>
            </a:xfrm>
            <a:custGeom>
              <a:avLst/>
              <a:gdLst/>
              <a:ahLst/>
              <a:cxnLst/>
              <a:rect r="r" b="b" t="t" l="l"/>
              <a:pathLst>
                <a:path h="6590919" w="13357225">
                  <a:moveTo>
                    <a:pt x="0" y="0"/>
                  </a:moveTo>
                  <a:lnTo>
                    <a:pt x="13357225" y="0"/>
                  </a:lnTo>
                  <a:lnTo>
                    <a:pt x="13357225" y="6590919"/>
                  </a:lnTo>
                  <a:lnTo>
                    <a:pt x="0" y="659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" t="0" r="-8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DAGyCZJcsL4</dc:identifier>
  <dcterms:modified xsi:type="dcterms:W3CDTF">2011-08-01T06:04:30Z</dcterms:modified>
  <cp:revision>1</cp:revision>
  <dc:title>Job-Skill-Demand-Trend-Analysis-and-Forecasting.pptx</dc:title>
</cp:coreProperties>
</file>